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302" r:id="rId3"/>
    <p:sldId id="311" r:id="rId4"/>
    <p:sldId id="420" r:id="rId5"/>
    <p:sldId id="318" r:id="rId6"/>
    <p:sldId id="406" r:id="rId7"/>
    <p:sldId id="421" r:id="rId8"/>
    <p:sldId id="423" r:id="rId9"/>
    <p:sldId id="310" r:id="rId10"/>
    <p:sldId id="422" r:id="rId11"/>
    <p:sldId id="425" r:id="rId12"/>
    <p:sldId id="424" r:id="rId13"/>
    <p:sldId id="441" r:id="rId14"/>
    <p:sldId id="426" r:id="rId15"/>
    <p:sldId id="427" r:id="rId16"/>
    <p:sldId id="428" r:id="rId17"/>
    <p:sldId id="429" r:id="rId18"/>
    <p:sldId id="391" r:id="rId19"/>
    <p:sldId id="320" r:id="rId20"/>
    <p:sldId id="396" r:id="rId21"/>
    <p:sldId id="435" r:id="rId22"/>
    <p:sldId id="436" r:id="rId23"/>
    <p:sldId id="437" r:id="rId24"/>
    <p:sldId id="438" r:id="rId25"/>
    <p:sldId id="410" r:id="rId26"/>
    <p:sldId id="439" r:id="rId27"/>
    <p:sldId id="440" r:id="rId28"/>
    <p:sldId id="349" r:id="rId29"/>
    <p:sldId id="397" r:id="rId30"/>
    <p:sldId id="430" r:id="rId31"/>
    <p:sldId id="431" r:id="rId32"/>
    <p:sldId id="432" r:id="rId33"/>
    <p:sldId id="433" r:id="rId34"/>
    <p:sldId id="434" r:id="rId35"/>
    <p:sldId id="34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31.10.2020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23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Деревья поиска 1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элемента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Возвращаем ссылку на дерево с уже удаленным элементом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delete(v, x):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</a:t>
            </a: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delete(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delete(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  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999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Как удалить не лист?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Вспоминаем: свойство вершины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Когда удалим узел, останется два поддерева, кто может быть новым родителем?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Минимум правого поддерева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Максимум левого поддерева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кого-нибудь из них найти?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1327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Удаление элемента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лист или один ребенок</a:t>
            </a:r>
          </a:p>
          <a:p>
            <a:endParaRPr lang="ru-RU" dirty="0"/>
          </a:p>
          <a:p>
            <a:r>
              <a:rPr lang="ru-RU" dirty="0"/>
              <a:t>Заметим, что случай листа вырожден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delete(v, x):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null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почистить память!</a:t>
            </a: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тут!</a:t>
            </a: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даже тут!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625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Удаление элемента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Последний случай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delete(v, x):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даже тут!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).key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delete(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73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Максимум в поддереве</a:t>
            </a:r>
            <a:endParaRPr lang="en-US" dirty="0"/>
          </a:p>
          <a:p>
            <a:endParaRPr lang="en-US" dirty="0"/>
          </a:p>
          <a:p>
            <a:r>
              <a:rPr lang="ru-RU" dirty="0"/>
              <a:t>Минимум аналогично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findMax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(v):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005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Что еще бывает полезно?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Вывести все элементы дерева в отсортированном порядке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Искать следующий или предыдущий ключ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300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Вывод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(v):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!=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write(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243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Поиск следующего </a:t>
            </a:r>
            <a:r>
              <a:rPr lang="ru-RU" sz="1600" dirty="0"/>
              <a:t>(с информацией о родителе просто, сразу без этого)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Какой инвариант?</a:t>
            </a:r>
          </a:p>
          <a:p>
            <a:endParaRPr lang="ru-RU" dirty="0"/>
          </a:p>
          <a:p>
            <a:r>
              <a:rPr lang="ru-RU" dirty="0"/>
              <a:t>Поиск предыдущего, аналогично</a:t>
            </a:r>
            <a:endParaRPr lang="en-US" dirty="0"/>
          </a:p>
          <a:p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next(x):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 = root, res = null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!=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res =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0228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Какое было время работы у всех рассмотренных операций?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latin typeface="Proxima Nova Regular"/>
                  </a:rPr>
                  <a:t>printTree</a:t>
                </a:r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за </a:t>
                </a:r>
                <a:r>
                  <a:rPr lang="en-US" sz="2400" dirty="0">
                    <a:latin typeface="Proxima Nova Regular"/>
                  </a:rPr>
                  <a:t>O(n)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Остальные за </a:t>
                </a:r>
                <a:r>
                  <a:rPr lang="en-US" sz="2400" dirty="0"/>
                  <a:t>O(h)</a:t>
                </a:r>
                <a:r>
                  <a:rPr lang="ru-RU" sz="2400" dirty="0"/>
                  <a:t>, где </a:t>
                </a:r>
                <a:r>
                  <a:rPr lang="en-US" sz="2400" dirty="0"/>
                  <a:t>h </a:t>
                </a:r>
                <a:r>
                  <a:rPr lang="ru-RU" sz="2400" dirty="0"/>
                  <a:t>высота дерева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Давайте оценим высоту двоичного дерева поиска: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гарантировать маленькую высоту?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480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0837" y="4400550"/>
            <a:ext cx="5399427" cy="2128838"/>
          </a:xfrm>
        </p:spPr>
        <p:txBody>
          <a:bodyPr>
            <a:normAutofit/>
          </a:bodyPr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3D12DA-F265-4ACA-BCBE-9FB17C7FFF0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494"/>
            <a:ext cx="6096000" cy="6096000"/>
          </a:xfrm>
        </p:spPr>
      </p:pic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дерево поиска и с чем его есть?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F33524-215F-488A-B5F0-C67C11EB1D5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414"/>
            <a:ext cx="6096000" cy="458216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По ощущениям, если глубины всех листов будут плюс-минус равны, то дерево будет логарифмической высоты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AVL-</a:t>
            </a:r>
            <a:r>
              <a:rPr lang="ru-RU" sz="2400" dirty="0">
                <a:latin typeface="Proxima Nova Regular"/>
              </a:rPr>
              <a:t>дерево 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─ </a:t>
            </a:r>
            <a:r>
              <a:rPr lang="ru-RU" sz="2400" dirty="0">
                <a:latin typeface="Proxima Nova Regular"/>
              </a:rPr>
              <a:t>двоичное дерево поиска с дополнительным свойством: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любой вершины высоты ее двух поддеревьев отличаются не больше, чем на единицу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285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Лемма: высота АВЛ-дерева </a:t>
                </a:r>
                <a:r>
                  <a:rPr lang="en-US" sz="2400" dirty="0">
                    <a:latin typeface="Proxima Nova Regular"/>
                  </a:rPr>
                  <a:t>O(log n)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минимальное число вершин в АВЛ-дереве высоты </a:t>
                </a:r>
                <a:r>
                  <a:rPr lang="en-US" sz="2400" i="1" dirty="0"/>
                  <a:t>h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Заметим,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Похоже на числа Фибоначчи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Докажем: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Осталось понять, а как гарантировать выполнение такого свойства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152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Балансировать надо, когда после удаления</a:t>
                </a:r>
                <a:r>
                  <a:rPr lang="en-US" sz="2400" dirty="0">
                    <a:latin typeface="Proxima Nova Regular"/>
                  </a:rPr>
                  <a:t>/</a:t>
                </a:r>
                <a:r>
                  <a:rPr lang="ru-RU" sz="2400" dirty="0">
                    <a:latin typeface="Proxima Nova Regular"/>
                  </a:rPr>
                  <a:t>добавления баланс стал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±2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Балансируем четырьмя видами поворотов: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Малое левое</a:t>
                </a:r>
                <a:r>
                  <a:rPr lang="en-US" sz="2400" dirty="0"/>
                  <a:t>/</a:t>
                </a:r>
                <a:r>
                  <a:rPr lang="ru-RU" sz="2400" dirty="0"/>
                  <a:t>правое вращение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Большое левое</a:t>
                </a:r>
                <a:r>
                  <a:rPr lang="en-US" sz="2400" dirty="0"/>
                  <a:t>/</a:t>
                </a:r>
                <a:r>
                  <a:rPr lang="ru-RU" sz="2400" dirty="0"/>
                  <a:t>правое вращение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225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Малое левое</a:t>
            </a:r>
            <a:r>
              <a:rPr lang="en-US" sz="2400" dirty="0"/>
              <a:t>/</a:t>
            </a:r>
            <a:r>
              <a:rPr lang="ru-RU" sz="2400" dirty="0"/>
              <a:t>правое вращение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этого вида поворотов недостаточно?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Картинка взята с </a:t>
            </a:r>
            <a:r>
              <a:rPr lang="en-US" dirty="0"/>
              <a:t>https://habr.com/ru/post/150732/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0478C4-3315-4820-B44B-3701471D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00" y="2668973"/>
            <a:ext cx="5897089" cy="28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4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Большое левое</a:t>
            </a:r>
            <a:r>
              <a:rPr lang="en-US" sz="2400" dirty="0"/>
              <a:t>/</a:t>
            </a:r>
            <a:r>
              <a:rPr lang="ru-RU" sz="2400" dirty="0"/>
              <a:t>правое вращение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Картинка взята с </a:t>
            </a:r>
            <a:r>
              <a:rPr lang="en-US" dirty="0"/>
              <a:t>https://habr.com/ru/post/150732/</a:t>
            </a:r>
            <a:endParaRPr lang="ru-RU" dirty="0"/>
          </a:p>
        </p:txBody>
      </p:sp>
      <p:pic>
        <p:nvPicPr>
          <p:cNvPr id="7" name="Рисунок 6" descr="Изображение выглядит как объект, часы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EA9135EE-3C46-4BE8-9846-4FDD0E6A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83" y="2707087"/>
            <a:ext cx="8509433" cy="24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1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Повороты это просто!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smallRotateRight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q =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p.left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p.left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q.right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q.right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p.left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fix(p) </a:t>
            </a: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чиним высоты, балансы</a:t>
            </a:r>
            <a:endParaRPr lang="en-US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fix(q)</a:t>
            </a:r>
            <a:r>
              <a:rPr lang="ru-RU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чиним высоты, балансы</a:t>
            </a: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744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Повороты это просто!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bigRotateRight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q =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p.left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smallRotateLeft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smallRotateRight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endParaRPr lang="ru-RU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282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Все остальное тоже просто!</a:t>
            </a:r>
            <a:endParaRPr lang="en-US" dirty="0"/>
          </a:p>
          <a:p>
            <a:endParaRPr lang="en-US" dirty="0"/>
          </a:p>
          <a:p>
            <a:r>
              <a:rPr lang="en-US" dirty="0"/>
              <a:t>C </a:t>
            </a:r>
            <a:r>
              <a:rPr lang="ru-RU" dirty="0"/>
              <a:t>остальными операциями все также, поиск вообще, как в обычном </a:t>
            </a:r>
            <a:r>
              <a:rPr lang="en-US" dirty="0"/>
              <a:t>BST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AVL-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insert(v, x):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Node(x)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balance(v)</a:t>
            </a:r>
            <a:endParaRPr lang="ru-RU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825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Какие еще бывают сбалансированные деревья поиска?</a:t>
            </a:r>
          </a:p>
        </p:txBody>
      </p:sp>
      <p:pic>
        <p:nvPicPr>
          <p:cNvPr id="5" name="Объект 4" descr="Изображение выглядит как знак, фотография, сидит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2DDDC5C1-50D3-4E6D-AD3B-C3AFDD0FB98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9" y="2174014"/>
            <a:ext cx="4261114" cy="2509971"/>
          </a:xfrm>
        </p:spPr>
      </p:pic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Декартово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Обсудим и очень подробно на следующем занятии!</a:t>
            </a: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99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Двоичное* дерево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Если в текущей вершине значение </a:t>
            </a:r>
            <a:r>
              <a:rPr lang="en-US" sz="2400" dirty="0">
                <a:latin typeface="Proxima Nova Regular"/>
              </a:rPr>
              <a:t>X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левом поддереве все значения меньше </a:t>
            </a:r>
            <a:r>
              <a:rPr lang="en-US" sz="2400" dirty="0">
                <a:latin typeface="Proxima Nova Regular"/>
              </a:rPr>
              <a:t>X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правом больше </a:t>
            </a:r>
            <a:r>
              <a:rPr lang="en-US" sz="2400" dirty="0">
                <a:latin typeface="Proxima Nova Regular"/>
              </a:rPr>
              <a:t>X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Красно-черное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Двоичное дерево поиска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Теперь у каждого узла есть цвет красный или черный и куча свойств: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Корень и листья дерева — чёрные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У красного узла родительский узел — чёрный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Все простые пути из любого узла до листьев содержат одинаковое количество чёрных узлов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Чёрный узел может иметь чёрного родителя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 С++ </a:t>
            </a:r>
            <a:r>
              <a:rPr lang="en-US" sz="2400" dirty="0">
                <a:latin typeface="Proxima Nova Regular"/>
              </a:rPr>
              <a:t>set </a:t>
            </a:r>
            <a:r>
              <a:rPr lang="ru-RU" sz="2400" dirty="0">
                <a:latin typeface="Proxima Nova Regular"/>
              </a:rPr>
              <a:t>и </a:t>
            </a:r>
            <a:r>
              <a:rPr lang="en-US" sz="2400" dirty="0">
                <a:latin typeface="Proxima Nova Regular"/>
              </a:rPr>
              <a:t>map</a:t>
            </a:r>
            <a:r>
              <a:rPr lang="ru-RU" sz="2400" dirty="0">
                <a:latin typeface="Proxima Nova Regular"/>
              </a:rPr>
              <a:t> реализованы как раз с помощью такого дерева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817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Красно-черное дерево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Черная высота </a:t>
                </a:r>
                <a:r>
                  <a:rPr lang="en-US" sz="2400" dirty="0">
                    <a:latin typeface="Proxima Nova Regular"/>
                    <a:cs typeface="Courier New" panose="02070309020205020404" pitchFamily="49" charset="0"/>
                  </a:rPr>
                  <a:t>─</a:t>
                </a:r>
                <a:r>
                  <a:rPr lang="ru-RU" sz="2400" dirty="0">
                    <a:latin typeface="Proxima Nova Regular"/>
                    <a:cs typeface="Courier New" panose="02070309020205020404" pitchFamily="49" charset="0"/>
                  </a:rPr>
                  <a:t> число черных вершин на пути в лист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Лемма:</a:t>
                </a:r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В красно-черном дереве с черной высотой </a:t>
                </a:r>
                <a:r>
                  <a:rPr lang="ru-RU" sz="2400" i="1" dirty="0" err="1">
                    <a:latin typeface="Proxima Nova Regular"/>
                  </a:rPr>
                  <a:t>hb</a:t>
                </a:r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количество внутренних вершин не менее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h𝑏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Высота дерева </a:t>
                </a:r>
                <a:r>
                  <a:rPr lang="en-US" sz="2400" b="0" i="1" dirty="0">
                    <a:latin typeface="Proxima Nova Regular"/>
                  </a:rPr>
                  <a:t>h</a:t>
                </a:r>
                <a:r>
                  <a:rPr lang="ru-RU" sz="2400" dirty="0">
                    <a:latin typeface="Proxima Nova Regular"/>
                  </a:rPr>
                  <a:t> и у красной вершины, черные дети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Proxima Nova Regular"/>
                  </a:rPr>
                  <a:t> </a:t>
                </a:r>
                <a:r>
                  <a:rPr lang="ru-RU" sz="2400" dirty="0">
                    <a:latin typeface="Proxima Nova Regular"/>
                  </a:rPr>
                  <a:t>черная высота такого дерева не меньше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b="0" dirty="0">
                    <a:latin typeface="Proxima Nova Regular"/>
                  </a:rPr>
                  <a:t>Тогда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 err="1">
                    <a:latin typeface="Proxima Nova Regular"/>
                  </a:rPr>
                  <a:t>Т.о</a:t>
                </a:r>
                <a:r>
                  <a:rPr lang="ru-RU" sz="2400" dirty="0">
                    <a:latin typeface="Proxima Nova Regular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b="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8403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2-3 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У каждого не листа 2 или 3 ребенка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Глубины всех листов одинаковы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Вся информация в листах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0A9C7A-0AD1-4A3B-B929-95B63C64B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60" y="2727524"/>
            <a:ext cx="5916491" cy="24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7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 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2-3 дерево частный случай </a:t>
            </a:r>
            <a:r>
              <a:rPr lang="en-US" sz="2400" dirty="0">
                <a:latin typeface="Proxima Nova Regular"/>
              </a:rPr>
              <a:t>B+ </a:t>
            </a:r>
            <a:r>
              <a:rPr lang="ru-RU" sz="2400" dirty="0">
                <a:latin typeface="Proxima Nova Regular"/>
              </a:rPr>
              <a:t>дерева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У каждого не листа от 2 до </a:t>
            </a:r>
            <a:r>
              <a:rPr lang="en-US" sz="2400" dirty="0">
                <a:latin typeface="Proxima Nova Regular"/>
              </a:rPr>
              <a:t>B </a:t>
            </a:r>
            <a:r>
              <a:rPr lang="ru-RU" sz="2400" dirty="0">
                <a:latin typeface="Proxima Nova Regular"/>
              </a:rPr>
              <a:t>детей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Из памяти удобно читать блоки размера </a:t>
            </a:r>
            <a:r>
              <a:rPr lang="en-US" sz="2400" dirty="0">
                <a:latin typeface="Proxima Nova Regular"/>
              </a:rPr>
              <a:t>B!</a:t>
            </a:r>
          </a:p>
          <a:p>
            <a:pPr>
              <a:buClr>
                <a:schemeClr val="accent1"/>
              </a:buClr>
            </a:pPr>
            <a:endParaRPr lang="en-US" sz="2400" b="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64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Splay </a:t>
            </a:r>
            <a:r>
              <a:rPr lang="ru-RU" dirty="0"/>
              <a:t>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Двоичное дерево поиска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«магически» балансируется с помощью операции </a:t>
            </a:r>
            <a:r>
              <a:rPr lang="en-US" sz="2400" dirty="0">
                <a:latin typeface="Proxima Nova Regular"/>
              </a:rPr>
              <a:t>splay</a:t>
            </a:r>
            <a:endParaRPr lang="ru-RU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roxima Nova Regular"/>
              </a:rPr>
              <a:t>Splay </a:t>
            </a:r>
            <a:r>
              <a:rPr lang="ru-RU" sz="2400" dirty="0">
                <a:latin typeface="Proxima Nova Regular"/>
              </a:rPr>
              <a:t>«поднимает» узел в корень</a:t>
            </a:r>
            <a:endParaRPr lang="en-US" sz="24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Амортизировано работает за</a:t>
            </a:r>
            <a:r>
              <a:rPr lang="en-US" sz="2400" dirty="0">
                <a:latin typeface="Proxima Nova Regular"/>
              </a:rPr>
              <a:t> O(log(n))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en-US" sz="2400" b="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0576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Операции: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Поиск элемента по ключу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Вставка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Удаление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Хм… чем-то похоже на </a:t>
            </a:r>
            <a:r>
              <a:rPr lang="en-US" sz="2400" dirty="0"/>
              <a:t>set…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Занятные свойства: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 готовое дерево поиска элемент вставляется единственным образом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Для одного множества ключей, существует несколько деревьев поиска</a:t>
            </a: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79659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key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left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Node right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//int value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//int size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//int sum</a:t>
            </a: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//Node parent</a:t>
            </a:r>
          </a:p>
          <a:p>
            <a:pPr>
              <a:buClr>
                <a:schemeClr val="accent1"/>
              </a:buClr>
            </a:pPr>
            <a:endParaRPr lang="ru-RU" b="1" dirty="0">
              <a:solidFill>
                <a:schemeClr val="accent4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Поиск ключа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Возвращаем ссылку на узел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search(v, x):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search(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search(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51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ключа</a:t>
            </a:r>
          </a:p>
          <a:p>
            <a:endParaRPr lang="ru-RU" dirty="0"/>
          </a:p>
          <a:p>
            <a:r>
              <a:rPr lang="ru-RU" dirty="0"/>
              <a:t>Возвращаем ссылку на дерево с уже вставленным элементом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x):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Node(x)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640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Вставка ключа</a:t>
            </a:r>
          </a:p>
          <a:p>
            <a:endParaRPr lang="ru-RU" dirty="0"/>
          </a:p>
          <a:p>
            <a:r>
              <a:rPr lang="ru-RU" dirty="0"/>
              <a:t>Немного причешем код</a:t>
            </a:r>
            <a:endParaRPr lang="en-US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insert(v, x):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== null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Node(x)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v.key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insert(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890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Дерево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А как удалять?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Для начало нужно найти искомый узел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не нашли, то и удалять не надо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лист, то вроде понятно более менее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 иначе?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ребенок один, то тоже понятно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Давайте начнем!</a:t>
            </a: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9122</TotalTime>
  <Words>1417</Words>
  <Application>Microsoft Office PowerPoint</Application>
  <PresentationFormat>Широкоэкранный</PresentationFormat>
  <Paragraphs>266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116</cp:revision>
  <dcterms:created xsi:type="dcterms:W3CDTF">2020-02-21T22:57:25Z</dcterms:created>
  <dcterms:modified xsi:type="dcterms:W3CDTF">2020-10-31T14:50:23Z</dcterms:modified>
</cp:coreProperties>
</file>